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7" y="2130425"/>
            <a:ext cx="103629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754" y="3886200"/>
            <a:ext cx="853418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0"/>
            <a:ext cx="1036294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59" y="2906713"/>
            <a:ext cx="1036294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8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44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84" y="1535113"/>
            <a:ext cx="53867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84" y="2174875"/>
            <a:ext cx="53867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211" y="1535113"/>
            <a:ext cx="538889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211" y="2174875"/>
            <a:ext cx="538889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4" y="273050"/>
            <a:ext cx="401098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614" y="273050"/>
            <a:ext cx="681549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84" y="1435100"/>
            <a:ext cx="40109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7" y="4800600"/>
            <a:ext cx="7315016"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657" y="612775"/>
            <a:ext cx="731501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657" y="5367338"/>
            <a:ext cx="731501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8" y="274638"/>
            <a:ext cx="27431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84" y="274638"/>
            <a:ext cx="802619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25"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584" y="1600200"/>
            <a:ext cx="10972525"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84" y="6356350"/>
            <a:ext cx="28447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495" y="6356350"/>
            <a:ext cx="386070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81" y="6356350"/>
            <a:ext cx="2844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
        <p:nvSpPr>
          <p:cNvPr id="90" name="DonCoffee footer"/>
          <p:cNvSpPr/>
          <p:nvPr userDrawn="1"/>
        </p:nvSpPr>
        <p:spPr>
          <a:xfrm>
            <a:off x="0" y="6473952"/>
            <a:ext cx="12191695" cy="384048"/>
          </a:xfrm>
          <a:prstGeom prst="rect">
            <a:avLst/>
          </a:prstGeom>
          <a:solidFill>
            <a:schemeClr val="tx2"/>
          </a:solidFill>
          <a:ln>
            <a:noFill/>
          </a:ln>
        </p:spPr>
        <p:txBody>
          <a:bodyPr lIns="457200" anchor="ctr"/>
          <a:lstStyle/>
          <a:p>
            <a:r>
              <a:rPr lang="vi-VN" sz="1200" b="1">
                <a:solidFill>
                  <a:schemeClr val="bg2"/>
                </a:solidFill>
                <a:latin typeface="+mj-lt"/>
              </a:rPr>
              <a:t>DonCoffee · Họp quán tháng 9/2026</a:t>
            </a: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Kết quả tháng 9/2026</a:t>
            </a:r>
          </a:p>
        </p:txBody>
      </p:sp>
      <p:sp>
        <p:nvSpPr>
          <p:cNvPr id="3" name="Subtitle 2"/>
          <p:cNvSpPr>
            <a:spLocks noGrp="1"/>
          </p:cNvSpPr>
          <p:nvPr>
            <p:ph type="subTitle" idx="1"/>
          </p:nvPr>
        </p:nvSpPr>
        <p:spPr/>
        <p:txBody>
          <a:bodyPr/>
          <a:lstStyle/>
          <a:p>
            <a:r>
              <a:t>DonCoffee · Họp quán ngày 05/10/2026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Tháng 9 có gì?</a:t>
            </a:r>
          </a:p>
        </p:txBody>
      </p:sp>
      <p:sp>
        <p:nvSpPr>
          <p:cNvPr id="3" name="Content Placeholder 2"/>
          <p:cNvSpPr>
            <a:spLocks noGrp="1"/>
          </p:cNvSpPr>
          <p:nvPr>
            <p:ph idx="1"/>
          </p:nvPr>
        </p:nvSpPr>
        <p:spPr/>
        <p:txBody>
          <a:bodyPr/>
          <a:lstStyle/>
          <a:p>
            <a:r>
              <a:rPr sz="1800"/>
              <a:t>Tháng 9 quán bán được tổng cộng 7.371.000đ theo file Excel tổng hợp, trong đó bán tại quán vẫn là kênh chính, còn hai app giao hàng là GrabFood và ShopeeFood cộng lại chiếm gần một nửa số đơn, nhưng tiền thì ít hơn vì phần lớn là đơn nhỏ một hai ly.</a:t>
            </a:r>
          </a:p>
          <a:p>
            <a:r>
              <a:rPr sz="1800"/>
              <a:t>Món bán chạy nhất vẫn là cà phê sữa đá, tiếp theo là bạc xỉu và trà đào cam sả, riêng cold brew cam mới thêm vào menu từ đầu tháng nhưng đã có khách quen gọi lại nhiều lần, nên tháng 10 có thể cân nhắc đưa lên đầu menu và chụp ảnh lại cho app.</a:t>
            </a:r>
          </a:p>
          <a:p>
            <a:r>
              <a:rPr sz="1800"/>
              <a:t>Đầu tháng có mấy ngày máy in bếp bị kẹt giấy nên đơn online ra chậm, khách phàn nàn trên ShopeeFood hai lần, sau đó đã thay cuộn giấy loại tốt hơn và nhắc ca sáng kiểm tra máy in trước giờ mở cửa.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Doanh thu theo kênh</a:t>
            </a:r>
          </a:p>
        </p:txBody>
      </p:sp>
      <p:graphicFrame>
        <p:nvGraphicFramePr>
          <p:cNvPr id="3" name="Table 2"/>
          <p:cNvGraphicFramePr>
            <a:graphicFrameLocks noGrp="1"/>
          </p:cNvGraphicFramePr>
          <p:nvPr/>
        </p:nvGraphicFramePr>
        <p:xfrm>
          <a:off x="822960" y="1737360"/>
          <a:ext cx="5669280" cy="2651760"/>
        </p:xfrm>
        <a:graphic>
          <a:graphicData uri="http://schemas.openxmlformats.org/drawingml/2006/table">
            <a:tbl>
              <a:tblPr firstRow="1" bandRow="1">
                <a:tableStyleId>{5C22544A-7EE6-4342-B048-85BDC9FD1C3A}</a:tableStyleId>
              </a:tblPr>
              <a:tblGrid>
                <a:gridCol w="2194560"/>
                <a:gridCol w="1280160"/>
                <a:gridCol w="2194560"/>
              </a:tblGrid>
              <a:tr h="530352">
                <a:tc>
                  <a:txBody>
                    <a:bodyPr/>
                    <a:lstStyle/>
                    <a:p>
                      <a:pPr algn="l"/>
                      <a:r>
                        <a:rPr sz="1800" b="1"/>
                        <a:t>Kênh</a:t>
                      </a:r>
                    </a:p>
                  </a:txBody>
                  <a:tcPr/>
                </a:tc>
                <a:tc>
                  <a:txBody>
                    <a:bodyPr/>
                    <a:lstStyle/>
                    <a:p>
                      <a:pPr algn="r"/>
                      <a:r>
                        <a:rPr sz="1800" b="1"/>
                        <a:t>Số đơn</a:t>
                      </a:r>
                    </a:p>
                  </a:txBody>
                  <a:tcPr/>
                </a:tc>
                <a:tc>
                  <a:txBody>
                    <a:bodyPr/>
                    <a:lstStyle/>
                    <a:p>
                      <a:pPr algn="r"/>
                      <a:r>
                        <a:rPr sz="1800" b="1"/>
                        <a:t>Doanh thu (đồng)</a:t>
                      </a:r>
                    </a:p>
                  </a:txBody>
                  <a:tcPr/>
                </a:tc>
              </a:tr>
              <a:tr h="530352">
                <a:tc>
                  <a:txBody>
                    <a:bodyPr/>
                    <a:lstStyle/>
                    <a:p>
                      <a:pPr algn="l"/>
                      <a:r>
                        <a:rPr sz="1800" b="0"/>
                        <a:t>Tại quán</a:t>
                      </a:r>
                    </a:p>
                  </a:txBody>
                  <a:tcPr/>
                </a:tc>
                <a:tc>
                  <a:txBody>
                    <a:bodyPr/>
                    <a:lstStyle/>
                    <a:p>
                      <a:pPr algn="r"/>
                      <a:r>
                        <a:rPr sz="1800" b="0"/>
                        <a:t>89</a:t>
                      </a:r>
                    </a:p>
                  </a:txBody>
                  <a:tcPr/>
                </a:tc>
                <a:tc>
                  <a:txBody>
                    <a:bodyPr/>
                    <a:lstStyle/>
                    <a:p>
                      <a:pPr algn="r"/>
                      <a:r>
                        <a:rPr sz="1800" b="0"/>
                        <a:t>4.362.000</a:t>
                      </a:r>
                    </a:p>
                  </a:txBody>
                  <a:tcPr/>
                </a:tc>
              </a:tr>
              <a:tr h="530352">
                <a:tc>
                  <a:txBody>
                    <a:bodyPr/>
                    <a:lstStyle/>
                    <a:p>
                      <a:pPr algn="l"/>
                      <a:r>
                        <a:rPr sz="1800" b="0"/>
                        <a:t>GrabFood</a:t>
                      </a:r>
                    </a:p>
                  </a:txBody>
                  <a:tcPr/>
                </a:tc>
                <a:tc>
                  <a:txBody>
                    <a:bodyPr/>
                    <a:lstStyle/>
                    <a:p>
                      <a:pPr algn="r"/>
                      <a:r>
                        <a:rPr sz="1800" b="0"/>
                        <a:t>38</a:t>
                      </a:r>
                    </a:p>
                  </a:txBody>
                  <a:tcPr/>
                </a:tc>
                <a:tc>
                  <a:txBody>
                    <a:bodyPr/>
                    <a:lstStyle/>
                    <a:p>
                      <a:pPr algn="r"/>
                      <a:r>
                        <a:rPr sz="1800" b="0"/>
                        <a:t>1.874.000</a:t>
                      </a:r>
                    </a:p>
                  </a:txBody>
                  <a:tcPr/>
                </a:tc>
              </a:tr>
              <a:tr h="530352">
                <a:tc>
                  <a:txBody>
                    <a:bodyPr/>
                    <a:lstStyle/>
                    <a:p>
                      <a:pPr algn="l"/>
                      <a:r>
                        <a:rPr sz="1800" b="0"/>
                        <a:t>ShopeeFood</a:t>
                      </a:r>
                    </a:p>
                  </a:txBody>
                  <a:tcPr/>
                </a:tc>
                <a:tc>
                  <a:txBody>
                    <a:bodyPr/>
                    <a:lstStyle/>
                    <a:p>
                      <a:pPr algn="r"/>
                      <a:r>
                        <a:rPr sz="1800" b="0"/>
                        <a:t>27</a:t>
                      </a:r>
                    </a:p>
                  </a:txBody>
                  <a:tcPr/>
                </a:tc>
                <a:tc>
                  <a:txBody>
                    <a:bodyPr/>
                    <a:lstStyle/>
                    <a:p>
                      <a:pPr algn="r"/>
                      <a:r>
                        <a:rPr sz="1800" b="0"/>
                        <a:t>1.509.000</a:t>
                      </a:r>
                    </a:p>
                  </a:txBody>
                  <a:tcPr/>
                </a:tc>
              </a:tr>
              <a:tr h="530352">
                <a:tc>
                  <a:txBody>
                    <a:bodyPr/>
                    <a:lstStyle/>
                    <a:p>
                      <a:pPr algn="l"/>
                      <a:r>
                        <a:rPr sz="1800" b="1"/>
                        <a:t>Tổng</a:t>
                      </a:r>
                    </a:p>
                  </a:txBody>
                  <a:tcPr/>
                </a:tc>
                <a:tc>
                  <a:txBody>
                    <a:bodyPr/>
                    <a:lstStyle/>
                    <a:p>
                      <a:pPr algn="r"/>
                      <a:r>
                        <a:rPr sz="1800" b="1"/>
                        <a:t>154</a:t>
                      </a:r>
                    </a:p>
                  </a:txBody>
                  <a:tcPr/>
                </a:tc>
                <a:tc>
                  <a:txBody>
                    <a:bodyPr/>
                    <a:lstStyle/>
                    <a:p>
                      <a:pPr algn="r"/>
                      <a:r>
                        <a:rPr sz="1800" b="1"/>
                        <a:t>7.745.000</a:t>
                      </a:r>
                    </a:p>
                  </a:txBody>
                  <a:tcPr/>
                </a:tc>
              </a:tr>
            </a:tbl>
          </a:graphicData>
        </a:graphic>
      </p:graphicFrame>
      <p:sp>
        <p:nvSpPr>
          <p:cNvPr id="4" name="TextBox 3"/>
          <p:cNvSpPr txBox="1"/>
          <p:nvPr/>
        </p:nvSpPr>
        <p:spPr>
          <a:xfrm>
            <a:off x="822960" y="4572000"/>
            <a:ext cx="7315200" cy="457200"/>
          </a:xfrm>
          <a:prstGeom prst="rect">
            <a:avLst/>
          </a:prstGeom>
          <a:noFill/>
        </p:spPr>
        <p:txBody>
          <a:bodyPr wrap="none">
            <a:spAutoFit/>
          </a:bodyPr>
          <a:lstStyle/>
          <a:p>
            <a:r>
              <a:rPr sz="1200" i="1"/>
              <a:t>Nguồn: file DonCoffee_BanHang_T9.xlsx sau khi dọn, sheet Tổng hợp.</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Quy trình nhận đơn online</a:t>
            </a:r>
          </a:p>
        </p:txBody>
      </p:sp>
      <p:sp>
        <p:nvSpPr>
          <p:cNvPr id="3" name="Content Placeholder 2"/>
          <p:cNvSpPr>
            <a:spLocks noGrp="1"/>
          </p:cNvSpPr>
          <p:nvPr>
            <p:ph idx="1"/>
          </p:nvPr>
        </p:nvSpPr>
        <p:spPr/>
        <p:txBody>
          <a:bodyPr/>
          <a:lstStyle/>
          <a:p>
            <a:r>
              <a:t>Khách đặt trên GrabFood hoặc ShopeeFood</a:t>
            </a:r>
          </a:p>
          <a:p>
            <a:r>
              <a:t>Máy in ở quầy in phiếu, ca trực xác nhận trên app</a:t>
            </a:r>
          </a:p>
          <a:p>
            <a:r>
              <a:t>Pha chế làm theo phiếu, đúng thứ tự in ra</a:t>
            </a:r>
          </a:p>
          <a:p>
            <a:r>
              <a:t>Đóng gói, dán tem niêm phong, kẹp phiếu</a:t>
            </a:r>
          </a:p>
          <a:p>
            <a:r>
              <a:t>Tài xế đọc mã đơn, nhận túi và đi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Việc tháng 10</a:t>
            </a:r>
          </a:p>
        </p:txBody>
      </p:sp>
      <p:sp>
        <p:nvSpPr>
          <p:cNvPr id="3" name="Content Placeholder 2"/>
          <p:cNvSpPr>
            <a:spLocks noGrp="1"/>
          </p:cNvSpPr>
          <p:nvPr>
            <p:ph idx="1"/>
          </p:nvPr>
        </p:nvSpPr>
        <p:spPr/>
        <p:txBody>
          <a:bodyPr/>
          <a:lstStyle/>
          <a:p>
            <a:r>
              <a:t>Chốt số liệu từ file Excel đã dọn, không dùng bản cũ</a:t>
            </a:r>
          </a:p>
          <a:p>
            <a:r>
              <a:t>Đưa cold brew cam lên đầu menu trên cả hai app</a:t>
            </a:r>
          </a:p>
          <a:p>
            <a:r>
              <a:t>Ca sáng kiểm tra máy in bếp trước giờ mở cửa</a:t>
            </a:r>
          </a:p>
          <a:p>
            <a:r>
              <a:t>Thử khuyến mãi giờ vắng 14h–16h trên GrabFood</a:t>
            </a:r>
          </a:p>
        </p:txBody>
      </p:sp>
    </p:spTree>
  </p:cSld>
  <p:clrMapOvr>
    <a:masterClrMapping/>
  </p:clrMapOvr>
</p:sld>
</file>

<file path=ppt/theme/theme1.xml><?xml version="1.0" encoding="utf-8"?>
<a:theme xmlns:a="http://schemas.openxmlformats.org/drawingml/2006/main" name="DonCoffee">
  <a:themeElements>
    <a:clrScheme name="DonCoffee">
      <a:dk1>
        <a:srgbClr val="2B1D14"/>
      </a:dk1>
      <a:lt1>
        <a:srgbClr val="FFFFFF"/>
      </a:lt1>
      <a:dk2>
        <a:srgbClr val="5B3A29"/>
      </a:dk2>
      <a:lt2>
        <a:srgbClr val="F6EFE4"/>
      </a:lt2>
      <a:accent1>
        <a:srgbClr val="5B3A29"/>
      </a:accent1>
      <a:accent2>
        <a:srgbClr val="2E7D4F"/>
      </a:accent2>
      <a:accent3>
        <a:srgbClr val="D9532F"/>
      </a:accent3>
      <a:accent4>
        <a:srgbClr val="C9A227"/>
      </a:accent4>
      <a:accent5>
        <a:srgbClr val="6B8E9E"/>
      </a:accent5>
      <a:accent6>
        <a:srgbClr val="A0522D"/>
      </a:accent6>
      <a:hlink>
        <a:srgbClr val="2E7D4F"/>
      </a:hlink>
      <a:folHlink>
        <a:srgbClr val="6B4E3D"/>
      </a:folHlink>
    </a:clrScheme>
    <a:fontScheme name="DonCoffee">
      <a:majorFont>
        <a:latin typeface="Georg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DonCoffee · Họp quán tháng 9/2026</dc:title>
  <dc:subject/>
  <dc:creator>udemi.tech</dc:creator>
  <cp:keywords/>
  <dc:description/>
  <cp:lastModifiedBy>udemi.tech</cp:lastModifiedBy>
  <cp:revision>1</cp:revision>
  <dcterms:created xsi:type="dcterms:W3CDTF">2026-10-03T09:00:00Z</dcterms:created>
  <dcterms:modified xsi:type="dcterms:W3CDTF">2026-10-03T09:00:00Z</dcterms:modified>
  <cp:category/>
</cp:coreProperties>
</file>